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1" r:id="rId6"/>
    <p:sldId id="268" r:id="rId7"/>
    <p:sldId id="273" r:id="rId8"/>
    <p:sldId id="277" r:id="rId9"/>
    <p:sldId id="278" r:id="rId10"/>
    <p:sldId id="275" r:id="rId11"/>
    <p:sldId id="27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7"/>
  </p:normalViewPr>
  <p:slideViewPr>
    <p:cSldViewPr snapToGrid="0" snapToObjects="1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 custT="1"/>
      <dgm:spPr/>
      <dgm:t>
        <a:bodyPr anchor="ctr"/>
        <a:lstStyle/>
        <a:p>
          <a:r>
            <a:rPr lang="en-US" sz="2000" dirty="0" smtClean="0">
              <a:solidFill>
                <a:schemeClr val="bg1"/>
              </a:solidFill>
            </a:rPr>
            <a:t>The budget is based on student enrollment projections.</a:t>
          </a:r>
        </a:p>
        <a:p>
          <a:endParaRPr lang="en-US" sz="1050" dirty="0" smtClean="0">
            <a:solidFill>
              <a:schemeClr val="bg1"/>
            </a:solidFill>
          </a:endParaRPr>
        </a:p>
        <a:p>
          <a:r>
            <a:rPr lang="en-US" sz="2000" dirty="0" smtClean="0">
              <a:solidFill>
                <a:schemeClr val="bg1"/>
              </a:solidFill>
            </a:rPr>
            <a:t>FY’21 – 605 projected enrollment</a:t>
          </a:r>
        </a:p>
        <a:p>
          <a:endParaRPr lang="en-US" sz="1050" dirty="0" smtClean="0">
            <a:solidFill>
              <a:schemeClr val="bg1"/>
            </a:solidFill>
          </a:endParaRPr>
        </a:p>
        <a:p>
          <a:r>
            <a:rPr lang="en-US" sz="2000" dirty="0" smtClean="0">
              <a:solidFill>
                <a:schemeClr val="bg1"/>
              </a:solidFill>
            </a:rPr>
            <a:t>FY’22 – 606 projected enrollment</a:t>
          </a:r>
        </a:p>
        <a:p>
          <a:endParaRPr lang="en-US" sz="2000" dirty="0">
            <a:solidFill>
              <a:schemeClr val="bg1"/>
            </a:solidFill>
          </a:endParaRP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2000"/>
        </a:p>
      </dgm:t>
    </dgm:pt>
    <dgm:pt modelId="{808B76D0-8EC7-469A-93AC-7A6017188A9D}" type="sibTrans" cxnId="{C5E94186-9CB6-4C42-92B3-C546CC53A7B9}">
      <dgm:prSet custT="1"/>
      <dgm:spPr/>
      <dgm:t>
        <a:bodyPr/>
        <a:lstStyle/>
        <a:p>
          <a:endParaRPr lang="en-US" sz="2000" dirty="0"/>
        </a:p>
      </dgm:t>
    </dgm:pt>
    <dgm:pt modelId="{93A6A030-ABAB-4EFA-B539-0FDB3E07C1EF}">
      <dgm:prSet custT="1"/>
      <dgm:spPr/>
      <dgm:t>
        <a:bodyPr anchor="ctr"/>
        <a:lstStyle/>
        <a:p>
          <a:r>
            <a:rPr lang="en-US" sz="2000" b="1" dirty="0" smtClean="0">
              <a:solidFill>
                <a:schemeClr val="bg1"/>
              </a:solidFill>
            </a:rPr>
            <a:t>Teacher to scholar ratio</a:t>
          </a:r>
        </a:p>
        <a:p>
          <a:endParaRPr lang="en-US" sz="2000" dirty="0" smtClean="0">
            <a:solidFill>
              <a:schemeClr val="bg1"/>
            </a:solidFill>
          </a:endParaRPr>
        </a:p>
        <a:p>
          <a:endParaRPr lang="en-US" sz="2000" dirty="0" smtClean="0">
            <a:solidFill>
              <a:schemeClr val="bg1"/>
            </a:solidFill>
          </a:endParaRPr>
        </a:p>
        <a:p>
          <a:endParaRPr lang="en-US" sz="2000" dirty="0" smtClean="0">
            <a:solidFill>
              <a:schemeClr val="bg1"/>
            </a:solidFill>
          </a:endParaRPr>
        </a:p>
        <a:p>
          <a:endParaRPr lang="en-US" sz="2000" dirty="0" smtClean="0">
            <a:solidFill>
              <a:schemeClr val="bg1"/>
            </a:solidFill>
          </a:endParaRPr>
        </a:p>
        <a:p>
          <a:endParaRPr lang="en-US" sz="2000" dirty="0">
            <a:solidFill>
              <a:schemeClr val="bg1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2000"/>
        </a:p>
      </dgm:t>
    </dgm:pt>
    <dgm:pt modelId="{BFE0749E-E343-4A6F-BD09-2810EE6B4BD7}" type="sibTrans" cxnId="{4B40C8DC-6B57-4F5B-8440-7241C649700B}">
      <dgm:prSet custT="1"/>
      <dgm:spPr/>
      <dgm:t>
        <a:bodyPr/>
        <a:lstStyle/>
        <a:p>
          <a:endParaRPr lang="en-US" sz="2000" dirty="0"/>
        </a:p>
      </dgm:t>
    </dgm:pt>
    <dgm:pt modelId="{4E8D2E69-0173-4BD3-B96A-7A9C5DD12B47}">
      <dgm:prSet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Projections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 smtClean="0">
            <a:solidFill>
              <a:schemeClr val="bg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US" sz="200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 custT="1"/>
      <dgm:spPr/>
      <dgm:t>
        <a:bodyPr/>
        <a:lstStyle/>
        <a:p>
          <a:endParaRPr lang="en-US" sz="2000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2000"/>
        </a:p>
      </dgm:t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CA60E-213E-7B4B-B9DE-D89D137D3DA9}" type="pres">
      <dgm:prSet presAssocID="{AAC263CB-8256-4B03-92FE-1622698FB3E9}" presName="node" presStyleLbl="node1" presStyleIdx="0" presStyleCnt="3" custScaleX="123443" custScaleY="328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714F2-E001-9048-99B0-C46EAB1CEAC1}" type="pres">
      <dgm:prSet presAssocID="{808B76D0-8EC7-469A-93AC-7A6017188A9D}" presName="sibTrans" presStyleLbl="sibTrans1D1" presStyleIdx="0" presStyleCnt="2"/>
      <dgm:spPr/>
      <dgm:t>
        <a:bodyPr/>
        <a:lstStyle/>
        <a:p>
          <a:endParaRPr lang="en-US"/>
        </a:p>
      </dgm:t>
    </dgm:pt>
    <dgm:pt modelId="{DBF0B936-C069-4B45-92D0-BC84490381D7}" type="pres">
      <dgm:prSet presAssocID="{808B76D0-8EC7-469A-93AC-7A6017188A9D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1FC37317-8B75-7A4E-B46A-6C6A45F69C67}" type="pres">
      <dgm:prSet presAssocID="{4E8D2E69-0173-4BD3-B96A-7A9C5DD12B47}" presName="node" presStyleLbl="node1" presStyleIdx="1" presStyleCnt="3" custAng="0" custScaleX="159383" custScaleY="341680" custLinFactNeighborX="476" custLinFactNeighborY="14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41774-D280-DD46-9C9B-33FE253D22FC}" type="pres">
      <dgm:prSet presAssocID="{FEF1E80E-8A9E-4B0A-817C-2A4CFDCF3FB2}" presName="sibTrans" presStyleLbl="sibTrans1D1" presStyleIdx="1" presStyleCnt="2"/>
      <dgm:spPr/>
      <dgm:t>
        <a:bodyPr/>
        <a:lstStyle/>
        <a:p>
          <a:endParaRPr lang="en-US"/>
        </a:p>
      </dgm:t>
    </dgm:pt>
    <dgm:pt modelId="{B4080084-7793-E342-92FE-F348EAFF157C}" type="pres">
      <dgm:prSet presAssocID="{FEF1E80E-8A9E-4B0A-817C-2A4CFDCF3FB2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F14BE627-E883-874F-A626-EC388DCE8D9B}" type="pres">
      <dgm:prSet presAssocID="{93A6A030-ABAB-4EFA-B539-0FDB3E07C1EF}" presName="node" presStyleLbl="node1" presStyleIdx="2" presStyleCnt="3" custScaleX="169555" custScaleY="204482" custLinFactNeighborX="-7437" custLinFactNeighborY="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DE78993E-F631-4342-B1F0-AE3A9918A5F4}" type="presOf" srcId="{AAC263CB-8256-4B03-92FE-1622698FB3E9}" destId="{591CA60E-213E-7B4B-B9DE-D89D137D3DA9}" srcOrd="0" destOrd="0" presId="urn:microsoft.com/office/officeart/2016/7/layout/RepeatingBendingProcessNew"/>
    <dgm:cxn modelId="{8B4E5146-EF5A-4F43-83EF-3F4405DCB5BD}" type="presOf" srcId="{FEF1E80E-8A9E-4B0A-817C-2A4CFDCF3FB2}" destId="{B4080084-7793-E342-92FE-F348EAFF157C}" srcOrd="1" destOrd="0" presId="urn:microsoft.com/office/officeart/2016/7/layout/RepeatingBendingProcessNew"/>
    <dgm:cxn modelId="{8AC3C125-D605-4E23-9167-0123EA9CAD19}" type="presOf" srcId="{4E8D2E69-0173-4BD3-B96A-7A9C5DD12B47}" destId="{1FC37317-8B75-7A4E-B46A-6C6A45F69C67}" srcOrd="0" destOrd="0" presId="urn:microsoft.com/office/officeart/2016/7/layout/RepeatingBendingProcessNew"/>
    <dgm:cxn modelId="{5D3FD276-F427-420A-B49D-4DE9E8CEBA9D}" type="presOf" srcId="{FEF1E80E-8A9E-4B0A-817C-2A4CFDCF3FB2}" destId="{DD741774-D280-DD46-9C9B-33FE253D22FC}" srcOrd="0" destOrd="0" presId="urn:microsoft.com/office/officeart/2016/7/layout/RepeatingBendingProcessNew"/>
    <dgm:cxn modelId="{83D9F90D-FF70-4FC8-98A7-8688997D2346}" type="presOf" srcId="{808B76D0-8EC7-469A-93AC-7A6017188A9D}" destId="{0B9714F2-E001-9048-99B0-C46EAB1CEAC1}" srcOrd="0" destOrd="0" presId="urn:microsoft.com/office/officeart/2016/7/layout/RepeatingBendingProcessNew"/>
    <dgm:cxn modelId="{A0F9DA68-E7E0-47AA-9FC5-0CEE76CDD802}" type="presOf" srcId="{808B76D0-8EC7-469A-93AC-7A6017188A9D}" destId="{DBF0B936-C069-4B45-92D0-BC84490381D7}" srcOrd="1" destOrd="0" presId="urn:microsoft.com/office/officeart/2016/7/layout/RepeatingBendingProcessNew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23E8CAA-8C2A-488F-9852-6F49CEDD2954}" type="presOf" srcId="{93A6A030-ABAB-4EFA-B539-0FDB3E07C1EF}" destId="{F14BE627-E883-874F-A626-EC388DCE8D9B}" srcOrd="0" destOrd="0" presId="urn:microsoft.com/office/officeart/2016/7/layout/RepeatingBendingProcessNew"/>
    <dgm:cxn modelId="{C4EB9103-E523-431D-B00A-10C5C9F270EC}" type="presParOf" srcId="{C7117AA3-29D3-A641-A58D-533CC172901B}" destId="{591CA60E-213E-7B4B-B9DE-D89D137D3DA9}" srcOrd="0" destOrd="0" presId="urn:microsoft.com/office/officeart/2016/7/layout/RepeatingBendingProcessNew"/>
    <dgm:cxn modelId="{5E304B84-F906-45D2-862A-63533215368C}" type="presParOf" srcId="{C7117AA3-29D3-A641-A58D-533CC172901B}" destId="{0B9714F2-E001-9048-99B0-C46EAB1CEAC1}" srcOrd="1" destOrd="0" presId="urn:microsoft.com/office/officeart/2016/7/layout/RepeatingBendingProcessNew"/>
    <dgm:cxn modelId="{7A3BF694-6668-4210-B9E9-72986094B1DF}" type="presParOf" srcId="{0B9714F2-E001-9048-99B0-C46EAB1CEAC1}" destId="{DBF0B936-C069-4B45-92D0-BC84490381D7}" srcOrd="0" destOrd="0" presId="urn:microsoft.com/office/officeart/2016/7/layout/RepeatingBendingProcessNew"/>
    <dgm:cxn modelId="{BACF4DB6-5695-4F68-9107-B78E6B5DEAC9}" type="presParOf" srcId="{C7117AA3-29D3-A641-A58D-533CC172901B}" destId="{1FC37317-8B75-7A4E-B46A-6C6A45F69C67}" srcOrd="2" destOrd="0" presId="urn:microsoft.com/office/officeart/2016/7/layout/RepeatingBendingProcessNew"/>
    <dgm:cxn modelId="{B2EE33B8-EB1C-4D64-BBFF-31C09F58A197}" type="presParOf" srcId="{C7117AA3-29D3-A641-A58D-533CC172901B}" destId="{DD741774-D280-DD46-9C9B-33FE253D22FC}" srcOrd="3" destOrd="0" presId="urn:microsoft.com/office/officeart/2016/7/layout/RepeatingBendingProcessNew"/>
    <dgm:cxn modelId="{7499B599-8606-451A-87A5-C8BAF104A611}" type="presParOf" srcId="{DD741774-D280-DD46-9C9B-33FE253D22FC}" destId="{B4080084-7793-E342-92FE-F348EAFF157C}" srcOrd="0" destOrd="0" presId="urn:microsoft.com/office/officeart/2016/7/layout/RepeatingBendingProcessNew"/>
    <dgm:cxn modelId="{40080571-88ED-472F-814E-BC6300B638FC}" type="presParOf" srcId="{C7117AA3-29D3-A641-A58D-533CC172901B}" destId="{F14BE627-E883-874F-A626-EC388DCE8D9B}" srcOrd="4" destOrd="0" presId="urn:microsoft.com/office/officeart/2016/7/layout/RepeatingBendingProcessNew"/>
  </dgm:cxnLst>
  <dgm:bg/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14F2-E001-9048-99B0-C46EAB1CEAC1}">
      <dsp:nvSpPr>
        <dsp:cNvPr id="0" name=""/>
        <dsp:cNvSpPr/>
      </dsp:nvSpPr>
      <dsp:spPr>
        <a:xfrm>
          <a:off x="2728117" y="2913017"/>
          <a:ext cx="486450" cy="189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325" y="0"/>
              </a:lnTo>
              <a:lnTo>
                <a:pt x="260325" y="189539"/>
              </a:lnTo>
              <a:lnTo>
                <a:pt x="486450" y="189539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57575" y="3005252"/>
        <a:ext cx="27534" cy="5070"/>
      </dsp:txXfrm>
    </dsp:sp>
    <dsp:sp modelId="{591CA60E-213E-7B4B-B9DE-D89D137D3DA9}">
      <dsp:nvSpPr>
        <dsp:cNvPr id="0" name=""/>
        <dsp:cNvSpPr/>
      </dsp:nvSpPr>
      <dsp:spPr>
        <a:xfrm>
          <a:off x="11127" y="744582"/>
          <a:ext cx="2718789" cy="4336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23" tIns="113284" rIns="107923" bIns="113284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The budget is based on student enrollment projections.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FY’21 – 605 projected enrollment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FY’22 – 606 projected enrollment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11127" y="744582"/>
        <a:ext cx="2718789" cy="4336870"/>
      </dsp:txXfrm>
    </dsp:sp>
    <dsp:sp modelId="{DD741774-D280-DD46-9C9B-33FE253D22FC}">
      <dsp:nvSpPr>
        <dsp:cNvPr id="0" name=""/>
        <dsp:cNvSpPr/>
      </dsp:nvSpPr>
      <dsp:spPr>
        <a:xfrm>
          <a:off x="6755524" y="2918634"/>
          <a:ext cx="301686" cy="183923"/>
        </a:xfrm>
        <a:custGeom>
          <a:avLst/>
          <a:gdLst/>
          <a:ahLst/>
          <a:cxnLst/>
          <a:rect l="0" t="0" r="0" b="0"/>
          <a:pathLst>
            <a:path>
              <a:moveTo>
                <a:pt x="0" y="183923"/>
              </a:moveTo>
              <a:lnTo>
                <a:pt x="167943" y="183923"/>
              </a:lnTo>
              <a:lnTo>
                <a:pt x="167943" y="0"/>
              </a:lnTo>
              <a:lnTo>
                <a:pt x="301686" y="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896872" y="3008060"/>
        <a:ext cx="18989" cy="5070"/>
      </dsp:txXfrm>
    </dsp:sp>
    <dsp:sp modelId="{1FC37317-8B75-7A4E-B46A-6C6A45F69C67}">
      <dsp:nvSpPr>
        <dsp:cNvPr id="0" name=""/>
        <dsp:cNvSpPr/>
      </dsp:nvSpPr>
      <dsp:spPr>
        <a:xfrm>
          <a:off x="3246968" y="844942"/>
          <a:ext cx="3510356" cy="4515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23" tIns="113284" rIns="107923" bIns="113284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Projections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3246968" y="844942"/>
        <a:ext cx="3510356" cy="4515231"/>
      </dsp:txXfrm>
    </dsp:sp>
    <dsp:sp modelId="{F14BE627-E883-874F-A626-EC388DCE8D9B}">
      <dsp:nvSpPr>
        <dsp:cNvPr id="0" name=""/>
        <dsp:cNvSpPr/>
      </dsp:nvSpPr>
      <dsp:spPr>
        <a:xfrm>
          <a:off x="7089610" y="1567540"/>
          <a:ext cx="3734390" cy="2702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23" tIns="113284" rIns="107923" bIns="113284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Teacher to scholar ratio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7089610" y="1567540"/>
        <a:ext cx="3734390" cy="270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2" y="10"/>
            <a:ext cx="1104525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82" y="10"/>
            <a:ext cx="11251756" cy="1972482"/>
          </a:xfrm>
        </p:spPr>
        <p:txBody>
          <a:bodyPr anchor="ctr">
            <a:noAutofit/>
          </a:bodyPr>
          <a:lstStyle/>
          <a:p>
            <a:pPr algn="l"/>
            <a:r>
              <a:rPr lang="en-US" sz="6600" b="1" dirty="0" smtClean="0">
                <a:solidFill>
                  <a:schemeClr val="tx1"/>
                </a:solidFill>
              </a:rPr>
              <a:t>Haes budget FEEDBACK meeting</a:t>
            </a:r>
            <a:endParaRPr lang="en-US" sz="117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3875" y="5130296"/>
            <a:ext cx="459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Thursday, February 25, 2021</a:t>
            </a:r>
          </a:p>
          <a:p>
            <a:r>
              <a:rPr lang="en-US" dirty="0" smtClean="0"/>
              <a:t>4:15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47" y="132931"/>
            <a:ext cx="8655605" cy="173736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Budget </a:t>
            </a:r>
            <a: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overview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/>
            </a: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total allocation:  $8,383,982   </a:t>
            </a:r>
          </a:p>
        </p:txBody>
      </p:sp>
      <p:graphicFrame>
        <p:nvGraphicFramePr>
          <p:cNvPr id="5" name="Content Placeholder 2" descr="Icon SmartArt graphic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85404"/>
              </p:ext>
            </p:extLst>
          </p:nvPr>
        </p:nvGraphicFramePr>
        <p:xfrm>
          <a:off x="757646" y="1227909"/>
          <a:ext cx="10998926" cy="582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92551"/>
              </p:ext>
            </p:extLst>
          </p:nvPr>
        </p:nvGraphicFramePr>
        <p:xfrm>
          <a:off x="8007530" y="3414784"/>
          <a:ext cx="3435532" cy="191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766">
                  <a:extLst>
                    <a:ext uri="{9D8B030D-6E8A-4147-A177-3AD203B41FA5}">
                      <a16:colId xmlns:a16="http://schemas.microsoft.com/office/drawing/2014/main" val="359991532"/>
                    </a:ext>
                  </a:extLst>
                </a:gridCol>
                <a:gridCol w="1717766">
                  <a:extLst>
                    <a:ext uri="{9D8B030D-6E8A-4147-A177-3AD203B41FA5}">
                      <a16:colId xmlns:a16="http://schemas.microsoft.com/office/drawing/2014/main" val="3834785674"/>
                    </a:ext>
                  </a:extLst>
                </a:gridCol>
              </a:tblGrid>
              <a:tr h="4666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Grade</a:t>
                      </a:r>
                      <a:r>
                        <a:rPr lang="en-US" sz="1600" baseline="0" dirty="0" smtClean="0"/>
                        <a:t> Level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9565"/>
                  </a:ext>
                </a:extLst>
              </a:tr>
              <a:tr h="5094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KDG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1:25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416296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1-3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1:26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644949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4-5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1:30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35885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58430"/>
              </p:ext>
            </p:extLst>
          </p:nvPr>
        </p:nvGraphicFramePr>
        <p:xfrm>
          <a:off x="4219303" y="2567003"/>
          <a:ext cx="3135086" cy="388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726">
                  <a:extLst>
                    <a:ext uri="{9D8B030D-6E8A-4147-A177-3AD203B41FA5}">
                      <a16:colId xmlns:a16="http://schemas.microsoft.com/office/drawing/2014/main" val="1432888324"/>
                    </a:ext>
                  </a:extLst>
                </a:gridCol>
                <a:gridCol w="1547360">
                  <a:extLst>
                    <a:ext uri="{9D8B030D-6E8A-4147-A177-3AD203B41FA5}">
                      <a16:colId xmlns:a16="http://schemas.microsoft.com/office/drawing/2014/main" val="357224558"/>
                    </a:ext>
                  </a:extLst>
                </a:gridCol>
              </a:tblGrid>
              <a:tr h="5632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Level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Enrollment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06643"/>
                  </a:ext>
                </a:extLst>
              </a:tr>
              <a:tr h="5066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KDG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639419"/>
                  </a:ext>
                </a:extLst>
              </a:tr>
              <a:tr h="5632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20118"/>
                  </a:ext>
                </a:extLst>
              </a:tr>
              <a:tr h="5632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96886"/>
                  </a:ext>
                </a:extLst>
              </a:tr>
              <a:tr h="5632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en-US" sz="2000" baseline="30000" dirty="0" smtClean="0"/>
                        <a:t>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12961"/>
                  </a:ext>
                </a:extLst>
              </a:tr>
              <a:tr h="5632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r>
                        <a:rPr lang="en-US" sz="2000" baseline="30000" dirty="0" smtClean="0"/>
                        <a:t>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91814"/>
                  </a:ext>
                </a:extLst>
              </a:tr>
              <a:tr h="5632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r>
                        <a:rPr lang="en-US" sz="2000" baseline="30000" dirty="0" smtClean="0"/>
                        <a:t>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7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3029"/>
            <a:ext cx="9905998" cy="836068"/>
          </a:xfrm>
        </p:spPr>
        <p:txBody>
          <a:bodyPr/>
          <a:lstStyle/>
          <a:p>
            <a:r>
              <a:rPr lang="en-US" dirty="0" smtClean="0"/>
              <a:t>Budget 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9" y="953589"/>
            <a:ext cx="6356667" cy="3785140"/>
          </a:xfrm>
        </p:spPr>
      </p:pic>
      <p:sp>
        <p:nvSpPr>
          <p:cNvPr id="9" name="Rectangle 8"/>
          <p:cNvSpPr/>
          <p:nvPr/>
        </p:nvSpPr>
        <p:spPr>
          <a:xfrm>
            <a:off x="4531626" y="4248443"/>
            <a:ext cx="7030579" cy="2203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27" y="4081001"/>
            <a:ext cx="7030579" cy="23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276279">
            <a:off x="-51683" y="1970108"/>
            <a:ext cx="60546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WE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ALLOCATED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MONEY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97719"/>
              </p:ext>
            </p:extLst>
          </p:nvPr>
        </p:nvGraphicFramePr>
        <p:xfrm>
          <a:off x="5880294" y="154744"/>
          <a:ext cx="5373859" cy="643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859">
                  <a:extLst>
                    <a:ext uri="{9D8B030D-6E8A-4147-A177-3AD203B41FA5}">
                      <a16:colId xmlns:a16="http://schemas.microsoft.com/office/drawing/2014/main" val="1183707705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024753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Staffing (salaries)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715693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Materials &amp; Supplies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081847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&amp; Curriculum Resources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377617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Equipment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584521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 </a:t>
                      </a:r>
                    </a:p>
                    <a:p>
                      <a:pPr algn="ctr"/>
                      <a:r>
                        <a:rPr lang="en-US" sz="1400" dirty="0" smtClean="0"/>
                        <a:t>(We</a:t>
                      </a:r>
                      <a:r>
                        <a:rPr lang="en-US" sz="1400" baseline="0" dirty="0" smtClean="0"/>
                        <a:t> will not need much because we ordered in 2020-21)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37522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Stipends</a:t>
                      </a:r>
                    </a:p>
                    <a:p>
                      <a:pPr algn="ctr"/>
                      <a:r>
                        <a:rPr lang="en-US" sz="1400" dirty="0" smtClean="0"/>
                        <a:t>(Professional Development,</a:t>
                      </a:r>
                      <a:r>
                        <a:rPr lang="en-US" sz="1400" baseline="0" dirty="0" smtClean="0"/>
                        <a:t> ILT, Grade Level Chairs,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Lesson Planning)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752055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Professional Development &amp; </a:t>
                      </a:r>
                    </a:p>
                    <a:p>
                      <a:pPr algn="ctr"/>
                      <a:r>
                        <a:rPr lang="en-US" dirty="0" smtClean="0"/>
                        <a:t>Contractual</a:t>
                      </a:r>
                      <a:r>
                        <a:rPr lang="en-US" baseline="0" dirty="0" smtClean="0"/>
                        <a:t> Services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(Leap Year, Out Teach, Hands On Atlanta, Vision Tutoring, Tutor Mate)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678025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Engagement 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356774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45344"/>
                  </a:ext>
                </a:extLst>
              </a:tr>
              <a:tr h="510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Tutorial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Transportation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236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0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WrApAround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20241"/>
            <a:ext cx="9905998" cy="3870960"/>
          </a:xfrm>
        </p:spPr>
        <p:txBody>
          <a:bodyPr/>
          <a:lstStyle/>
          <a:p>
            <a:r>
              <a:rPr lang="en-US" dirty="0" smtClean="0"/>
              <a:t>SEL Coach (.5)</a:t>
            </a:r>
          </a:p>
          <a:p>
            <a:r>
              <a:rPr lang="en-US" dirty="0" smtClean="0"/>
              <a:t>Psychologist (.5)</a:t>
            </a:r>
          </a:p>
          <a:p>
            <a:r>
              <a:rPr lang="en-US" dirty="0" smtClean="0"/>
              <a:t>Counselors (2)</a:t>
            </a:r>
          </a:p>
          <a:p>
            <a:r>
              <a:rPr lang="en-US" dirty="0" smtClean="0"/>
              <a:t>Social Worker (.4)</a:t>
            </a:r>
          </a:p>
          <a:p>
            <a:r>
              <a:rPr lang="en-US" dirty="0" smtClean="0"/>
              <a:t>Nurse (2 part time)</a:t>
            </a:r>
          </a:p>
          <a:p>
            <a:r>
              <a:rPr lang="en-US" dirty="0" smtClean="0"/>
              <a:t>RTI Specialist</a:t>
            </a:r>
          </a:p>
          <a:p>
            <a:r>
              <a:rPr lang="en-US" dirty="0" smtClean="0"/>
              <a:t>School resource officer (.5)</a:t>
            </a:r>
          </a:p>
          <a:p>
            <a:r>
              <a:rPr lang="en-US" dirty="0" smtClean="0"/>
              <a:t>Wrap Around Provider (New selection) – funded at district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2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7177"/>
            <a:ext cx="9905998" cy="3884023"/>
          </a:xfrm>
        </p:spPr>
        <p:txBody>
          <a:bodyPr/>
          <a:lstStyle/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Instructional support</a:t>
            </a:r>
          </a:p>
          <a:p>
            <a:r>
              <a:rPr lang="en-US" dirty="0" smtClean="0"/>
              <a:t>Non-instructional support</a:t>
            </a:r>
          </a:p>
          <a:p>
            <a:r>
              <a:rPr lang="en-US" dirty="0" smtClean="0"/>
              <a:t>Parent liaison</a:t>
            </a:r>
          </a:p>
          <a:p>
            <a:r>
              <a:rPr lang="en-US" dirty="0" smtClean="0"/>
              <a:t>STEM Program Specialist</a:t>
            </a:r>
          </a:p>
          <a:p>
            <a:r>
              <a:rPr lang="en-US" dirty="0" smtClean="0"/>
              <a:t>Instructional specialist – reading and mathematics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New for 2021 - 2022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90499"/>
            <a:ext cx="9905998" cy="31350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Replace bookkeeper position with secretary position</a:t>
            </a:r>
          </a:p>
          <a:p>
            <a:r>
              <a:rPr lang="en-US" sz="2400" dirty="0" smtClean="0"/>
              <a:t>Addition </a:t>
            </a:r>
            <a:r>
              <a:rPr lang="en-US" sz="2400" dirty="0" smtClean="0"/>
              <a:t>of 5 Master </a:t>
            </a:r>
            <a:r>
              <a:rPr lang="en-US" sz="2400" dirty="0" smtClean="0"/>
              <a:t>Teacher Leaders</a:t>
            </a:r>
          </a:p>
          <a:p>
            <a:pPr lvl="1"/>
            <a:r>
              <a:rPr lang="en-US" sz="2200" dirty="0"/>
              <a:t>i</a:t>
            </a:r>
            <a:r>
              <a:rPr lang="en-US" sz="2000" dirty="0" smtClean="0"/>
              <a:t>ncreased feedback, additional support for induction and struggling teachers, personalized learning/Individual Learning Plans, teacher retention strategy</a:t>
            </a:r>
            <a:endParaRPr lang="en-US" sz="2000" dirty="0" smtClean="0"/>
          </a:p>
          <a:p>
            <a:r>
              <a:rPr lang="en-US" sz="2400" dirty="0" smtClean="0"/>
              <a:t>Addition of 1 full-time Art Teacher</a:t>
            </a:r>
          </a:p>
          <a:p>
            <a:r>
              <a:rPr lang="en-US" sz="2400" dirty="0" smtClean="0"/>
              <a:t>Increase Band Teacher allocation from .25 to .</a:t>
            </a:r>
            <a:r>
              <a:rPr lang="en-US" sz="2400" dirty="0" smtClean="0"/>
              <a:t>50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360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031" y="731521"/>
            <a:ext cx="4978034" cy="5261316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 smtClean="0"/>
              <a:t>POTENTIAL</a:t>
            </a:r>
            <a:br>
              <a:rPr lang="en-US" sz="3600" dirty="0" smtClean="0"/>
            </a:br>
            <a:r>
              <a:rPr lang="en-US" sz="3600" dirty="0" smtClean="0"/>
              <a:t>CURRICULUM </a:t>
            </a:r>
            <a:r>
              <a:rPr lang="en-US" sz="3600" dirty="0" smtClean="0"/>
              <a:t>RESOURCES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9327732"/>
              </p:ext>
            </p:extLst>
          </p:nvPr>
        </p:nvGraphicFramePr>
        <p:xfrm>
          <a:off x="562707" y="211015"/>
          <a:ext cx="4192173" cy="644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173">
                  <a:extLst>
                    <a:ext uri="{9D8B030D-6E8A-4147-A177-3AD203B41FA5}">
                      <a16:colId xmlns:a16="http://schemas.microsoft.com/office/drawing/2014/main" val="305294494"/>
                    </a:ext>
                  </a:extLst>
                </a:gridCol>
              </a:tblGrid>
              <a:tr h="354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408743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STEMScopes  Digital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2914990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iReady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 &amp; Math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24555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Ready Reading &amp; Math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Workbooks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1032196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Studies Weekly Digital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82099"/>
                  </a:ext>
                </a:extLst>
              </a:tr>
              <a:tr h="83400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A-Z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9768914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Flocabulary – purchased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APS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177136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Pop &amp; Brain Pop, Jr.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025835"/>
                  </a:ext>
                </a:extLst>
              </a:tr>
              <a:tr h="5560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strike="sng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 </a:t>
                      </a:r>
                      <a:r>
                        <a:rPr lang="en-US" sz="1800" strike="sng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</a:t>
                      </a:r>
                      <a:r>
                        <a:rPr lang="en-US" sz="1800" strike="sng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maybe?</a:t>
                      </a:r>
                      <a:endParaRPr lang="en-US" sz="1800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947382"/>
                  </a:ext>
                </a:extLst>
              </a:tr>
              <a:tr h="5560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Score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8686678"/>
                  </a:ext>
                </a:extLst>
              </a:tr>
              <a:tr h="5560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Island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84352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Moby Max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3665420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Fundations &amp; Just Words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87882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Ready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 –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purchased by APS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306017"/>
                  </a:ext>
                </a:extLst>
              </a:tr>
              <a:tr h="3542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Georgia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– purchased by APS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32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507" y="1824446"/>
            <a:ext cx="8676222" cy="3200400"/>
          </a:xfrm>
        </p:spPr>
        <p:txBody>
          <a:bodyPr>
            <a:noAutofit/>
          </a:bodyPr>
          <a:lstStyle/>
          <a:p>
            <a:pPr algn="l"/>
            <a:r>
              <a:rPr lang="en-US" sz="11700" dirty="0" smtClean="0"/>
              <a:t>Questions &amp; answers</a:t>
            </a:r>
            <a:endParaRPr lang="en-US" sz="1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8A8D6-033A-472B-8BEB-63B8F7C284E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0</TotalTime>
  <Words>329</Words>
  <Application>Microsoft Office PowerPoint</Application>
  <PresentationFormat>Widescreen</PresentationFormat>
  <Paragraphs>112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Mesh</vt:lpstr>
      <vt:lpstr>Haes budget FEEDBACK meeting</vt:lpstr>
      <vt:lpstr>Budget overview total allocation:  $8,383,982   </vt:lpstr>
      <vt:lpstr>Budget allocations</vt:lpstr>
      <vt:lpstr>PowerPoint Presentation</vt:lpstr>
      <vt:lpstr>WrApAround support</vt:lpstr>
      <vt:lpstr>Staffing</vt:lpstr>
      <vt:lpstr>New for 2021 - 2022</vt:lpstr>
      <vt:lpstr>POTENTIAL CURRICULUM RESOURCES</vt:lpstr>
      <vt:lpstr>Questions &amp; answers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2021-02-09T16:47:57Z</dcterms:created>
  <dcterms:modified xsi:type="dcterms:W3CDTF">2021-02-25T19:34:49Z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